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handoutMasterIdLst>
    <p:handoutMasterId r:id="rId23"/>
  </p:handoutMasterIdLst>
  <p:sldIdLst>
    <p:sldId id="279" r:id="rId3"/>
    <p:sldId id="280" r:id="rId4"/>
    <p:sldId id="258" r:id="rId5"/>
    <p:sldId id="259" r:id="rId6"/>
    <p:sldId id="274" r:id="rId7"/>
    <p:sldId id="267" r:id="rId8"/>
    <p:sldId id="271" r:id="rId9"/>
    <p:sldId id="272" r:id="rId10"/>
    <p:sldId id="268" r:id="rId11"/>
    <p:sldId id="269" r:id="rId12"/>
    <p:sldId id="266" r:id="rId13"/>
    <p:sldId id="264" r:id="rId14"/>
    <p:sldId id="260" r:id="rId15"/>
    <p:sldId id="275" r:id="rId16"/>
    <p:sldId id="276" r:id="rId17"/>
    <p:sldId id="273" r:id="rId18"/>
    <p:sldId id="261" r:id="rId19"/>
    <p:sldId id="262" r:id="rId20"/>
    <p:sldId id="263" r:id="rId21"/>
  </p:sldIdLst>
  <p:sldSz cx="9144000" cy="5143500" type="screen16x9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63CDE-7EB2-44CF-BB16-67064329F1A1}" type="datetimeFigureOut">
              <a:rPr lang="id-ID" smtClean="0"/>
              <a:pPr/>
              <a:t>12/04/2017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DF31E-5956-4AE2-8658-07CFE172B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EDEB7-351A-42FD-B2DF-7BE95576955F}" type="datetimeFigureOut">
              <a:rPr lang="id-ID" smtClean="0"/>
              <a:pPr/>
              <a:t>12/04/2017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9EB24-28D9-4C2D-80D3-B7B462560DA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No slide master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639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No slide master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639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Contents -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853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flipH="1">
            <a:off x="-1" y="1354665"/>
            <a:ext cx="9143999" cy="3780420"/>
          </a:xfrm>
          <a:custGeom>
            <a:avLst/>
            <a:gdLst/>
            <a:ahLst/>
            <a:cxnLst/>
            <a:rect l="l" t="t" r="r" b="b"/>
            <a:pathLst>
              <a:path w="18286412" h="7560840">
                <a:moveTo>
                  <a:pt x="0" y="0"/>
                </a:moveTo>
                <a:lnTo>
                  <a:pt x="0" y="4635515"/>
                </a:lnTo>
                <a:lnTo>
                  <a:pt x="0" y="7560840"/>
                </a:lnTo>
                <a:lnTo>
                  <a:pt x="18286412" y="7560840"/>
                </a:lnTo>
                <a:lnTo>
                  <a:pt x="18286412" y="46355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33800" y="2647950"/>
            <a:ext cx="5867400" cy="784830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kumimoji="1" lang="id-ID" altLang="ja-JP" sz="4800" spc="150" dirty="0" smtClean="0">
                <a:solidFill>
                  <a:schemeClr val="bg1"/>
                </a:solidFill>
                <a:latin typeface="+mj-lt"/>
              </a:rPr>
              <a:t>SELAMAT DATANG</a:t>
            </a:r>
            <a:endParaRPr kumimoji="1" lang="ja-JP" altLang="en-US" sz="4800" spc="1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平行四辺形 6"/>
          <p:cNvSpPr/>
          <p:nvPr/>
        </p:nvSpPr>
        <p:spPr>
          <a:xfrm rot="20740135">
            <a:off x="-51428" y="3613596"/>
            <a:ext cx="3939858" cy="532213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平行四辺形 7"/>
          <p:cNvSpPr/>
          <p:nvPr/>
        </p:nvSpPr>
        <p:spPr>
          <a:xfrm rot="20740135">
            <a:off x="415109" y="4119445"/>
            <a:ext cx="3939858" cy="143513"/>
          </a:xfrm>
          <a:prstGeom prst="parallelogram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平行四辺形 8"/>
          <p:cNvSpPr/>
          <p:nvPr/>
        </p:nvSpPr>
        <p:spPr>
          <a:xfrm rot="20740135">
            <a:off x="3803574" y="2180933"/>
            <a:ext cx="2489071" cy="287026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平行四辺形 9"/>
          <p:cNvSpPr/>
          <p:nvPr/>
        </p:nvSpPr>
        <p:spPr>
          <a:xfrm rot="20740135">
            <a:off x="5002071" y="1805616"/>
            <a:ext cx="2489071" cy="143513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平行四辺形 10"/>
          <p:cNvSpPr/>
          <p:nvPr/>
        </p:nvSpPr>
        <p:spPr>
          <a:xfrm rot="20740135">
            <a:off x="-75204" y="3642912"/>
            <a:ext cx="2489071" cy="211800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平行四辺形 13"/>
          <p:cNvSpPr/>
          <p:nvPr/>
        </p:nvSpPr>
        <p:spPr>
          <a:xfrm rot="20740135">
            <a:off x="137757" y="4602538"/>
            <a:ext cx="1617067" cy="85611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平行四辺形 15"/>
          <p:cNvSpPr/>
          <p:nvPr/>
        </p:nvSpPr>
        <p:spPr>
          <a:xfrm rot="20740135">
            <a:off x="3990098" y="2000368"/>
            <a:ext cx="1883945" cy="80974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43400" y="3571875"/>
            <a:ext cx="4571959" cy="1375761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id-ID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PESERTA BIMBINGAN KARANG WERDA TINGKAT KELURAHAN</a:t>
            </a:r>
          </a:p>
          <a:p>
            <a:pPr>
              <a:lnSpc>
                <a:spcPct val="120000"/>
              </a:lnSpc>
            </a:pPr>
            <a:r>
              <a:rPr kumimoji="1" lang="id-ID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KOTA MADIUN</a:t>
            </a:r>
            <a:endParaRPr kumimoji="1"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10" y="342900"/>
            <a:ext cx="3298102" cy="2762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0237761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600"/>
                            </p:stCondLst>
                            <p:childTnLst>
                              <p:par>
                                <p:cTn id="4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6" grpId="0" animBg="1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BIMBINGAN KW</a:t>
            </a:r>
            <a:endParaRPr lang="id-ID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108585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d-ID" sz="3200" dirty="0" smtClean="0"/>
              <a:t>   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596107"/>
            <a:ext cx="815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d-ID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3.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KARANG WERDA  MAMPU  MEREALISASIKAN  PROGRAM  KERJANYA  DENGAN BAIK, UTAMANYA DALAM MELAKSANAKAN AKTIVITAS SOSIAL, DENGAN MENGEMBANGKAN KEMITRAAN YANG SEJAJAR DENGAN ORGANISASI SOSIAL </a:t>
            </a:r>
            <a:r>
              <a:rPr kumimoji="0" lang="id-ID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LAINNYA. MENGINGAT PARA LANJUT USIA MEMILIKI PENGETAHUAN, PENGALAMAN SERTA WAWASAN YANG LUAS, SEHINGGA POTENSI KARANG WERDA TETAP EKSIS DI MASYARAKAT.</a:t>
            </a:r>
            <a:endParaRPr kumimoji="0" lang="id-ID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" name="Picture 2" descr="C:\Users\ASUS\Pictures\gambar-animasi-untuk-powerpoint-bergerak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600451"/>
            <a:ext cx="2286000" cy="1250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 KARANG WERDA </a:t>
            </a:r>
            <a:b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KOTA MADIUN</a:t>
            </a:r>
            <a:endParaRPr lang="id-ID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1143000"/>
            <a:ext cx="8153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id-ID" b="1" dirty="0" smtClean="0"/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SENAM LANSIA 1X/MINGGU</a:t>
            </a:r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POSYANDU LANSIA</a:t>
            </a:r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PERTEMUAN RUTIN &amp; ARISAN</a:t>
            </a:r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PENGAJIAN, KEBAKTIAN</a:t>
            </a:r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PANGRUKTI LAYON/RUKUN KEMATIAN</a:t>
            </a:r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KARAWITAN, PANEMBROMO, KERONCONG</a:t>
            </a:r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SENAM LANSIA SE KOTA MADIUN 1X/BULAN</a:t>
            </a:r>
          </a:p>
          <a:p>
            <a:pPr marL="342900" indent="-342900"/>
            <a:endParaRPr lang="id-ID" b="1" dirty="0" smtClean="0"/>
          </a:p>
        </p:txBody>
      </p:sp>
      <p:pic>
        <p:nvPicPr>
          <p:cNvPr id="3077" name="Picture 5" descr="F:\gambar-dp-bbm-cinta-romantis-lucu-bisa-bergerak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714750"/>
            <a:ext cx="2057400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429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ADMINISTRASI KARANG WERDA</a:t>
            </a:r>
            <a:endParaRPr lang="id-ID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9600" y="1296591"/>
            <a:ext cx="3352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d-ID" b="1" dirty="0" smtClean="0"/>
              <a:t> </a:t>
            </a:r>
            <a:r>
              <a:rPr lang="id-ID" sz="2800" b="1" dirty="0" smtClean="0"/>
              <a:t>DOKUMEN</a:t>
            </a:r>
            <a:endParaRPr lang="id-ID" b="1" dirty="0" smtClean="0"/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SURAT KEPUTUSAN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AD/ART KARANG WERDA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VISI MISI 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PROGRAM KERJA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REKAPITULASI DATA LANSIA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DATA UEP LANSIA </a:t>
            </a:r>
          </a:p>
          <a:p>
            <a:pPr marL="342900" indent="-342900">
              <a:buFont typeface="+mj-lt"/>
              <a:buAutoNum type="arabicPeriod"/>
            </a:pPr>
            <a:endParaRPr lang="id-ID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1364545"/>
            <a:ext cx="4038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d-ID" b="1" dirty="0" smtClean="0"/>
              <a:t> </a:t>
            </a:r>
            <a:r>
              <a:rPr lang="id-ID" sz="2800" b="1" dirty="0" smtClean="0"/>
              <a:t>BUKU ADMINISTRASI</a:t>
            </a:r>
            <a:endParaRPr lang="id-ID" b="1" dirty="0" smtClean="0"/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DATA ANGGOTA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DATA PENGURUS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INVENTARIS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AGENDA SURAT MASUK/KELUAR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BUKU TAMU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DAFTAR HADIR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NOTULENSI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BUKU KAS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BUKU KEGIATAN SEKSI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CATATAN KESEHATAN LANSIA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DATA LANSIA TERLANTAR</a:t>
            </a:r>
          </a:p>
          <a:p>
            <a:pPr marL="342900" indent="-342900">
              <a:buFont typeface="+mj-lt"/>
              <a:buAutoNum type="arabicPeriod"/>
            </a:pPr>
            <a:r>
              <a:rPr lang="id-ID" b="1" dirty="0" smtClean="0"/>
              <a:t>CATATAN PARTISIPASI MASYARAKAT</a:t>
            </a:r>
          </a:p>
          <a:p>
            <a:pPr marL="342900" indent="-342900">
              <a:buFont typeface="+mj-lt"/>
              <a:buAutoNum type="arabicPeriod"/>
            </a:pPr>
            <a:endParaRPr lang="id-ID" b="1" dirty="0" smtClean="0"/>
          </a:p>
        </p:txBody>
      </p:sp>
      <p:pic>
        <p:nvPicPr>
          <p:cNvPr id="3076" name="Picture 4" descr="F:\gambar-dp-bbm-animasi-bergerak-troll-luc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3886200"/>
            <a:ext cx="1123950" cy="107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REKAP DATA LANSIA</a:t>
            </a:r>
            <a:endParaRPr lang="id-ID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1" y="1868431"/>
          <a:ext cx="7543799" cy="1659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982"/>
                <a:gridCol w="2347133"/>
                <a:gridCol w="783771"/>
                <a:gridCol w="778992"/>
                <a:gridCol w="1267522"/>
                <a:gridCol w="1676399"/>
              </a:tblGrid>
              <a:tr h="470411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NO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URAIAN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L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P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JUMLAH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KETERANGAN</a:t>
                      </a:r>
                      <a:endParaRPr lang="id-ID" sz="150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PENGURUS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ANGGOTA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UEP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4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LANSIA TERLANTAR</a:t>
                      </a:r>
                      <a:endParaRPr lang="id-ID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66800" y="1208901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REKAPITULASI DATA LANSIA </a:t>
            </a:r>
          </a:p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KELURAHAN ........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:\gambar-dp-bbm-animasi-bergerak-troll-luc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0050" y="4000500"/>
            <a:ext cx="1123950" cy="107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DATA UEP LANSIA</a:t>
            </a:r>
            <a:endParaRPr lang="id-ID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1" y="1868431"/>
          <a:ext cx="7848601" cy="1598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200400"/>
                <a:gridCol w="457200"/>
                <a:gridCol w="518533"/>
                <a:gridCol w="1556572"/>
                <a:gridCol w="1506296"/>
              </a:tblGrid>
              <a:tr h="470411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NO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NAMA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JENIS USAHA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KETERANGAN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DST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JUMLAH</a:t>
                      </a:r>
                      <a:endParaRPr lang="id-ID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66800" y="120890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REKAPITULASI DATA UEP LANSIA KELURAHAN ........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:\gambar-dp-bbm-animasi-bergerak-troll-luc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0050" y="4000500"/>
            <a:ext cx="1123950" cy="107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DATA LANSIA TERLANTAR</a:t>
            </a:r>
            <a:endParaRPr lang="id-ID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1" y="1868431"/>
          <a:ext cx="7848601" cy="1598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200400"/>
                <a:gridCol w="457200"/>
                <a:gridCol w="518533"/>
                <a:gridCol w="1556572"/>
                <a:gridCol w="1506296"/>
              </a:tblGrid>
              <a:tr h="470411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NO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NAMA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PENGAMPU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KETERANGAN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DST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JUMLAH</a:t>
                      </a:r>
                      <a:endParaRPr lang="id-ID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66800" y="1208901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REKAPITULASI DATA LANSIA TERLANTAR </a:t>
            </a:r>
          </a:p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KELURAHAN ........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:\gambar-dp-bbm-animasi-bergerak-troll-luc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0050" y="4000500"/>
            <a:ext cx="1123950" cy="107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657350"/>
          <a:ext cx="8686800" cy="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914400"/>
                <a:gridCol w="838200"/>
                <a:gridCol w="1264920"/>
                <a:gridCol w="868680"/>
                <a:gridCol w="609600"/>
                <a:gridCol w="914400"/>
                <a:gridCol w="1082040"/>
                <a:gridCol w="975360"/>
                <a:gridCol w="762000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NO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TGL MENJADI ANGGOTA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NAMA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ALAMAT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TEMPAT &amp;</a:t>
                      </a:r>
                      <a:r>
                        <a:rPr lang="id-ID" sz="900" baseline="0" dirty="0" smtClean="0"/>
                        <a:t> </a:t>
                      </a:r>
                      <a:r>
                        <a:rPr lang="id-ID" sz="900" dirty="0" smtClean="0"/>
                        <a:t>TGL LAHIR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L/P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AGAMA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PENDIDIKAN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PEKERJAAN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STATUS/</a:t>
                      </a:r>
                    </a:p>
                    <a:p>
                      <a:pPr algn="ctr"/>
                      <a:r>
                        <a:rPr lang="id-ID" sz="900" dirty="0" smtClean="0"/>
                        <a:t>KELUARGA</a:t>
                      </a:r>
                      <a:endParaRPr lang="id-ID" sz="900" dirty="0"/>
                    </a:p>
                  </a:txBody>
                  <a:tcPr marT="34290" marB="34290"/>
                </a:tc>
              </a:tr>
              <a:tr h="272540"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120890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ANGGOTA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251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PENGURUS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2857500"/>
          <a:ext cx="8686800" cy="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914400"/>
                <a:gridCol w="838200"/>
                <a:gridCol w="1264920"/>
                <a:gridCol w="868680"/>
                <a:gridCol w="609600"/>
                <a:gridCol w="914400"/>
                <a:gridCol w="1082040"/>
                <a:gridCol w="975360"/>
                <a:gridCol w="762000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NO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TGL MENJADI </a:t>
                      </a:r>
                      <a:r>
                        <a:rPr lang="id-ID" sz="900" baseline="0" dirty="0" smtClean="0"/>
                        <a:t> PENGURUS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NAMA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ALAMAT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TEMPAT &amp;</a:t>
                      </a:r>
                      <a:r>
                        <a:rPr lang="id-ID" sz="900" baseline="0" dirty="0" smtClean="0"/>
                        <a:t> </a:t>
                      </a:r>
                      <a:r>
                        <a:rPr lang="id-ID" sz="900" dirty="0" smtClean="0"/>
                        <a:t>TGL LAHIR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L/P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AGAMA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JABATAN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STATUS/ KELUARGA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NO TELP / HP</a:t>
                      </a:r>
                      <a:endParaRPr lang="id-ID" sz="900" dirty="0"/>
                    </a:p>
                  </a:txBody>
                  <a:tcPr marT="34290" marB="34290"/>
                </a:tc>
              </a:tr>
              <a:tr h="272540"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</a:tr>
            </a:tbl>
          </a:graphicData>
        </a:graphic>
      </p:graphicFrame>
      <p:pic>
        <p:nvPicPr>
          <p:cNvPr id="4098" name="Picture 2" descr="F:\gambar-dp-bbm-animasi-bergerak-troll-luc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0050" y="4000500"/>
            <a:ext cx="1123950" cy="1071563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47800" y="228600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CONTOH BUKU ADMINISTRASI KARANG WERDA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BUKU ADMINISTRASI KARANG WERDA</a:t>
            </a:r>
            <a:endParaRPr lang="id-ID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461418"/>
          <a:ext cx="7467600" cy="595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740"/>
                <a:gridCol w="1337481"/>
                <a:gridCol w="1226024"/>
                <a:gridCol w="1850182"/>
                <a:gridCol w="1270606"/>
                <a:gridCol w="1114567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NO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TGL PENERIMAAN / PENGELUARAN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NAMA BARANG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JUMLAH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ASAL BARANG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KETERANGAN</a:t>
                      </a:r>
                    </a:p>
                  </a:txBody>
                  <a:tcPr marT="34290" marB="34290"/>
                </a:tc>
              </a:tr>
              <a:tr h="253082"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 INVENTARIS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057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SURAT MASUK / KELUAR 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2343150"/>
          <a:ext cx="5867400" cy="62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621"/>
                <a:gridCol w="1235242"/>
                <a:gridCol w="1132305"/>
                <a:gridCol w="1708752"/>
                <a:gridCol w="1173480"/>
              </a:tblGrid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NO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TGL  DAN NOMOR SURAT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PERIHAL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ASAL SURAT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KETERANGAN</a:t>
                      </a:r>
                      <a:endParaRPr lang="id-ID" sz="900" dirty="0"/>
                    </a:p>
                  </a:txBody>
                  <a:tcPr marT="34290" marB="34290"/>
                </a:tc>
              </a:tr>
              <a:tr h="230610"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2971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 TAMU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04801" y="3257550"/>
          <a:ext cx="8229599" cy="57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558"/>
                <a:gridCol w="1135117"/>
                <a:gridCol w="1040524"/>
                <a:gridCol w="1570245"/>
                <a:gridCol w="1078362"/>
                <a:gridCol w="756745"/>
                <a:gridCol w="1135117"/>
                <a:gridCol w="945931"/>
              </a:tblGrid>
              <a:tr h="361855"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NO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TGL 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NAMA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ALAMAT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JABATAN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KEPERLUAN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PESAN / KESAN</a:t>
                      </a:r>
                      <a:endParaRPr lang="id-ID" sz="9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TANDA TANGAN</a:t>
                      </a:r>
                      <a:endParaRPr lang="id-ID" sz="900" dirty="0"/>
                    </a:p>
                  </a:txBody>
                  <a:tcPr marT="34290" marB="34290"/>
                </a:tc>
              </a:tr>
              <a:tr h="209645"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T="34290" marB="34290"/>
                </a:tc>
              </a:tr>
            </a:tbl>
          </a:graphicData>
        </a:graphic>
      </p:graphicFrame>
      <p:pic>
        <p:nvPicPr>
          <p:cNvPr id="5122" name="Picture 2" descr="F:\gambar-dp-bbm-animasi-bergerak-troll-luc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43850" y="4071937"/>
            <a:ext cx="1123950" cy="107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BUKU ADMINISTRASI KARANG WERDA</a:t>
            </a:r>
            <a:endParaRPr lang="id-ID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HADIR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1151751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NOTULENSI 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1459230"/>
          <a:ext cx="4038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447800"/>
                <a:gridCol w="1047750"/>
                <a:gridCol w="1009650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DAFTAR HADIR</a:t>
                      </a:r>
                      <a:endParaRPr lang="id-ID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74320">
                <a:tc gridSpan="4">
                  <a:txBody>
                    <a:bodyPr/>
                    <a:lstStyle/>
                    <a:p>
                      <a:r>
                        <a:rPr lang="id-ID" sz="1400" dirty="0" smtClean="0"/>
                        <a:t>HARI / TGL   :</a:t>
                      </a:r>
                      <a:endParaRPr lang="id-ID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74320">
                <a:tc gridSpan="4">
                  <a:txBody>
                    <a:bodyPr/>
                    <a:lstStyle/>
                    <a:p>
                      <a:r>
                        <a:rPr lang="id-ID" sz="1400" dirty="0" smtClean="0"/>
                        <a:t>KEGIATAN    :</a:t>
                      </a:r>
                      <a:endParaRPr lang="id-ID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74320">
                <a:tc gridSpan="4">
                  <a:txBody>
                    <a:bodyPr/>
                    <a:lstStyle/>
                    <a:p>
                      <a:r>
                        <a:rPr lang="id-ID" sz="1400" dirty="0" smtClean="0"/>
                        <a:t>WAKTU        :</a:t>
                      </a:r>
                      <a:endParaRPr lang="id-ID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74320">
                <a:tc gridSpan="4">
                  <a:txBody>
                    <a:bodyPr/>
                    <a:lstStyle/>
                    <a:p>
                      <a:r>
                        <a:rPr lang="id-ID" sz="1400" dirty="0" smtClean="0"/>
                        <a:t>TEMPAT       :</a:t>
                      </a:r>
                      <a:endParaRPr lang="id-ID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74320">
                <a:tc gridSpan="4"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NO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NAMA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JABATAN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TANDA TANGAN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724400" y="1485900"/>
          <a:ext cx="4038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NOTULENSI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HARI / TGL   :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KEGIATAN    :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WAKTU        :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TEMPAT       :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HASIL RAPAT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ASUS\Pictures\animasi-bergerak-terim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028950"/>
            <a:ext cx="4876800" cy="2000250"/>
          </a:xfrm>
          <a:prstGeom prst="rect">
            <a:avLst/>
          </a:prstGeom>
          <a:noFill/>
        </p:spPr>
      </p:pic>
      <p:pic>
        <p:nvPicPr>
          <p:cNvPr id="2051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57650"/>
            <a:ext cx="1377184" cy="9864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4729117"/>
            <a:ext cx="7086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DINAS SOSIAL P3A KOTA MADIUN 2016</a:t>
            </a:r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F:\gambar-animasi-bergerak-dp-bbm-ciuman-lucu-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7145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flipH="1">
            <a:off x="-1" y="1354665"/>
            <a:ext cx="9143999" cy="3780420"/>
          </a:xfrm>
          <a:custGeom>
            <a:avLst/>
            <a:gdLst/>
            <a:ahLst/>
            <a:cxnLst/>
            <a:rect l="l" t="t" r="r" b="b"/>
            <a:pathLst>
              <a:path w="18286412" h="7560840">
                <a:moveTo>
                  <a:pt x="0" y="0"/>
                </a:moveTo>
                <a:lnTo>
                  <a:pt x="0" y="4635515"/>
                </a:lnTo>
                <a:lnTo>
                  <a:pt x="0" y="7560840"/>
                </a:lnTo>
                <a:lnTo>
                  <a:pt x="18286412" y="7560840"/>
                </a:lnTo>
                <a:lnTo>
                  <a:pt x="18286412" y="46355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7" name="平行四辺形 6"/>
          <p:cNvSpPr/>
          <p:nvPr/>
        </p:nvSpPr>
        <p:spPr>
          <a:xfrm rot="20740135">
            <a:off x="-51428" y="3613596"/>
            <a:ext cx="3939858" cy="532213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平行四辺形 7"/>
          <p:cNvSpPr/>
          <p:nvPr/>
        </p:nvSpPr>
        <p:spPr>
          <a:xfrm rot="20740135">
            <a:off x="415109" y="4119445"/>
            <a:ext cx="3939858" cy="143513"/>
          </a:xfrm>
          <a:prstGeom prst="parallelogram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平行四辺形 8"/>
          <p:cNvSpPr/>
          <p:nvPr/>
        </p:nvSpPr>
        <p:spPr>
          <a:xfrm rot="20740135">
            <a:off x="3803574" y="2180933"/>
            <a:ext cx="2489071" cy="287026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平行四辺形 9"/>
          <p:cNvSpPr/>
          <p:nvPr/>
        </p:nvSpPr>
        <p:spPr>
          <a:xfrm rot="20740135">
            <a:off x="5002071" y="1805616"/>
            <a:ext cx="2489071" cy="143513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平行四辺形 10"/>
          <p:cNvSpPr/>
          <p:nvPr/>
        </p:nvSpPr>
        <p:spPr>
          <a:xfrm rot="20740135">
            <a:off x="-75204" y="3642912"/>
            <a:ext cx="2489071" cy="211800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平行四辺形 13"/>
          <p:cNvSpPr/>
          <p:nvPr/>
        </p:nvSpPr>
        <p:spPr>
          <a:xfrm rot="20740135">
            <a:off x="137757" y="4602538"/>
            <a:ext cx="1617067" cy="85611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平行四辺形 15"/>
          <p:cNvSpPr/>
          <p:nvPr/>
        </p:nvSpPr>
        <p:spPr>
          <a:xfrm rot="20740135">
            <a:off x="3990098" y="2000368"/>
            <a:ext cx="1883945" cy="80974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209551"/>
            <a:ext cx="9144000" cy="49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30238" algn="ctr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MASA TUA BAHAGIA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indent="630238" algn="ctr" eaLnBrk="0" hangingPunct="0"/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KAMI PARA USIA LANJUT SELURUH INDONESIA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MAU TETAP BERDAYA GUNA BAGI DIRI DAN KLUARGA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TINGKATKAN HUBUNGAN SOSIAL DIDALAM </a:t>
            </a:r>
            <a:r>
              <a:rPr lang="id-ID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MASYARAKAT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BERTAQWA KEPADA TUHAN YANG MELIMPAHKAN</a:t>
            </a:r>
            <a:r>
              <a:rPr lang="id-ID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RAHMAT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endParaRPr lang="id-ID" sz="2400" i="1" dirty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REFF :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PRIKSA KESEHATAN  MENCEGAH PENYAKIT DATANG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DAN KEMBANGKAN HOBY SESUAI KEMAMPUAN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BADAN SEHAT JIWA KUAT SAMBUT MASA YANG 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KAN</a:t>
            </a:r>
            <a:r>
              <a:rPr lang="id-ID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DATANG</a:t>
            </a:r>
            <a:endParaRPr lang="id-ID" sz="2400" dirty="0">
              <a:solidFill>
                <a:schemeClr val="accent5">
                  <a:lumMod val="60000"/>
                  <a:lumOff val="40000"/>
                </a:schemeClr>
              </a:solidFill>
              <a:ea typeface="Calibri" pitchFamily="34" charset="0"/>
              <a:cs typeface="Tahoma" pitchFamily="34" charset="0"/>
            </a:endParaRPr>
          </a:p>
          <a:p>
            <a:pPr indent="630238" algn="just" eaLnBrk="0" hangingPunct="0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MUTU HIDUP PUN MENINGKAT MASA TUA BAHAGIA  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ea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237761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F:\lansia tan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"/>
            <a:ext cx="8839200" cy="4629151"/>
          </a:xfrm>
          <a:prstGeom prst="rect">
            <a:avLst/>
          </a:prstGeom>
          <a:noFill/>
        </p:spPr>
      </p:pic>
      <p:pic>
        <p:nvPicPr>
          <p:cNvPr id="2051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57650"/>
            <a:ext cx="1377184" cy="9864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4729117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DINAS SOSIAL P3A KOTA MADIUN 2017</a:t>
            </a:r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4003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BIMBINGAN PENGURUS KARANG WERDA TINGKAT KELURAHAN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lansia a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4300"/>
            <a:ext cx="510540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 USIA </a:t>
            </a:r>
            <a:endParaRPr lang="id-ID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108585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</a:rPr>
              <a:t>KAPAN DISEBUT LANSIA :</a:t>
            </a:r>
          </a:p>
          <a:p>
            <a:r>
              <a:rPr lang="id-ID" sz="2800" b="1" dirty="0" smtClean="0">
                <a:solidFill>
                  <a:srgbClr val="0070C0"/>
                </a:solidFill>
              </a:rPr>
              <a:t>- INDONESIA 55 TH (PENSIUN)</a:t>
            </a:r>
          </a:p>
          <a:p>
            <a:pPr>
              <a:buFontTx/>
              <a:buChar char="-"/>
            </a:pPr>
            <a:r>
              <a:rPr lang="id-ID" sz="2800" b="1" dirty="0" smtClean="0">
                <a:solidFill>
                  <a:srgbClr val="0070C0"/>
                </a:solidFill>
              </a:rPr>
              <a:t> WHO 60 TH</a:t>
            </a:r>
          </a:p>
          <a:p>
            <a:pPr>
              <a:buFontTx/>
              <a:buChar char="-"/>
            </a:pPr>
            <a:endParaRPr lang="id-ID" sz="2800" b="1" dirty="0" smtClean="0">
              <a:solidFill>
                <a:srgbClr val="0070C0"/>
              </a:solidFill>
            </a:endParaRPr>
          </a:p>
          <a:p>
            <a:r>
              <a:rPr lang="id-ID" sz="2800" b="1" dirty="0" smtClean="0">
                <a:solidFill>
                  <a:srgbClr val="0070C0"/>
                </a:solidFill>
              </a:rPr>
              <a:t>3 KELOMPOK LANSIA :</a:t>
            </a:r>
          </a:p>
          <a:p>
            <a:pPr marL="514350" indent="-514350">
              <a:buAutoNum type="arabicPeriod"/>
            </a:pPr>
            <a:r>
              <a:rPr lang="id-ID" sz="2800" b="1" dirty="0" smtClean="0">
                <a:solidFill>
                  <a:srgbClr val="0070C0"/>
                </a:solidFill>
              </a:rPr>
              <a:t>LANSIA DINI (55TH – 64TH)</a:t>
            </a:r>
          </a:p>
          <a:p>
            <a:pPr marL="514350" indent="-514350">
              <a:buAutoNum type="arabicPeriod"/>
            </a:pPr>
            <a:r>
              <a:rPr lang="id-ID" sz="2800" b="1" dirty="0" smtClean="0">
                <a:solidFill>
                  <a:srgbClr val="0070C0"/>
                </a:solidFill>
              </a:rPr>
              <a:t>LANSIA 65TH</a:t>
            </a:r>
          </a:p>
          <a:p>
            <a:pPr marL="514350" indent="-514350">
              <a:buAutoNum type="arabicPeriod"/>
            </a:pPr>
            <a:r>
              <a:rPr lang="id-ID" sz="2800" b="1" dirty="0" smtClean="0">
                <a:solidFill>
                  <a:srgbClr val="0070C0"/>
                </a:solidFill>
              </a:rPr>
              <a:t>LANSIA RESIKO TINGGI (70TH KE ATAS)</a:t>
            </a:r>
          </a:p>
          <a:p>
            <a:pPr marL="342900" indent="-342900">
              <a:buFont typeface="+mj-lt"/>
              <a:buAutoNum type="arabicPeriod"/>
            </a:pPr>
            <a:endParaRPr lang="id-ID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KARANG WERDA </a:t>
            </a:r>
            <a:endParaRPr lang="id-ID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0" y="129659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SATU PERKUMPULAN ATAU IKATAN ORANG-ORANG LANJUT USIA YANG MEMILIKI TUJUAN DAN KEGIATAN YANG SAMA.</a:t>
            </a:r>
          </a:p>
          <a:p>
            <a:pPr marL="342900" indent="-342900">
              <a:buFont typeface="+mj-lt"/>
              <a:buAutoNum type="arabicPeriod"/>
            </a:pPr>
            <a:endParaRPr lang="id-ID" sz="2800" b="1" dirty="0" smtClean="0"/>
          </a:p>
        </p:txBody>
      </p:sp>
      <p:pic>
        <p:nvPicPr>
          <p:cNvPr id="1026" name="Picture 2" descr="F:\lansia goya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3181215"/>
            <a:ext cx="2362200" cy="1733686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ac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TUA BERGUNA DAN BERKUALITAS</a:t>
            </a:r>
            <a:endParaRPr lang="id-ID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108585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d-ID" sz="3200" b="1" dirty="0" smtClean="0"/>
              <a:t>    BISA MENYELESAIKAN SEGALA PERSOALAN, MENANGANI KEHIDUPANNYA SENDIRI, DAN TIDAK MENJADI BEBAN KELUARGA, MASYARAKAT DAN PEMERINTAH.</a:t>
            </a:r>
          </a:p>
          <a:p>
            <a:pPr marL="342900" indent="-342900" algn="ctr"/>
            <a:r>
              <a:rPr lang="id-ID" sz="3200" b="1" dirty="0" smtClean="0"/>
              <a:t>BERKUALITAS : SEHAT, MANDIRI DAN BERKARYA</a:t>
            </a:r>
          </a:p>
        </p:txBody>
      </p:sp>
      <p:pic>
        <p:nvPicPr>
          <p:cNvPr id="8" name="Picture 4" descr="F:\gambar-dp-bbm-animasi-bergerak-troll-luc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3314700"/>
            <a:ext cx="1885950" cy="1643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KARANG WERDA PILAR UTAMA</a:t>
            </a:r>
            <a:endParaRPr lang="id-ID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108585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d-ID" sz="3200" b="1" dirty="0" smtClean="0"/>
              <a:t>  DALAM RANGKA PEMBANGUNAN KESEJAHTERAAN SOSIAL LANSIA YANG MENDORONG, MERANGSANG, MENGOPTIMALKAN PERAN SERTA LANJUT USIA</a:t>
            </a:r>
          </a:p>
        </p:txBody>
      </p:sp>
      <p:pic>
        <p:nvPicPr>
          <p:cNvPr id="3077" name="Picture 5" descr="F:\gambar-dp-bbm-cinta-romantis-lucu-bisa-bergerak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42900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PEMBERDAYAAN KARANG WERDA</a:t>
            </a:r>
            <a:endParaRPr lang="id-ID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1326193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d-ID" sz="2800" b="1" dirty="0" smtClean="0"/>
              <a:t>  UNTUK MENINGKATKAN KUALITAS LANJUT USIA, KONDISI KESEJAHTERAAN, KEMAMPUAN SERTA KEPEDULIAN MASYARAKAT GUNA MEWUJUDKAN KEMANDIRIAN KARANG WERDA DALAM RANGKA PENYELENGGARAAN USAHA KESEJAHTERAAN SOSIAL SECARA TERKOORDINIR ANTARA PEMERINTAH DAN MASYARAKAT</a:t>
            </a:r>
          </a:p>
        </p:txBody>
      </p:sp>
      <p:pic>
        <p:nvPicPr>
          <p:cNvPr id="1026" name="Picture 2" descr="C:\Users\ASUS\Pictures\animasi_lucu__65_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543300"/>
            <a:ext cx="158115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857250"/>
          </a:xfrm>
        </p:spPr>
        <p:txBody>
          <a:bodyPr>
            <a:noAutofit/>
          </a:bodyPr>
          <a:lstStyle/>
          <a:p>
            <a:pPr algn="l"/>
            <a:r>
              <a:rPr lang="id-ID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BIMBINGAN KW</a:t>
            </a:r>
            <a:endParaRPr lang="id-ID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lansia s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0"/>
            <a:ext cx="3962400" cy="1428750"/>
          </a:xfrm>
          <a:prstGeom prst="rect">
            <a:avLst/>
          </a:prstGeom>
          <a:noFill/>
        </p:spPr>
      </p:pic>
      <p:pic>
        <p:nvPicPr>
          <p:cNvPr id="5" name="Picture 3" descr="F:\LOGO-HARI-LANSIA-nas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1196788" cy="8572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1" y="4703259"/>
            <a:ext cx="5334000" cy="154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108585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d-ID" sz="3200" b="1" dirty="0" smtClean="0"/>
              <a:t>   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839517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MEMBERIKAN MOTIVASI, PENGETAHUAN DAN KEMAMPUAN KARANG WERDA UNTUK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: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PEDULI DAN AKTIF DALAM PENANGANAN MASALAH KESEJAHTERAAN SOSIAL, </a:t>
            </a:r>
            <a:endParaRPr lang="id-ID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MEMAHAMI PERKEMBANGAN BERBAGAI MACAM PERMASALAHAN SOSIAL YANG ADA SERTA MEMANTAPKAN RENCANA KERJA PENANGANAN SOSIAL SECARA BERTAHAP DAN BERKESINAMBUNGAN.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SUS\Pictures\gambar-animasi-untuk-powerpoint-bergerak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600451"/>
            <a:ext cx="2286000" cy="1250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554</TotalTime>
  <Words>603</Words>
  <Application>Microsoft Office PowerPoint</Application>
  <PresentationFormat>On-screen Show (16:9)</PresentationFormat>
  <Paragraphs>187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Solstice</vt:lpstr>
      <vt:lpstr>Slide 1</vt:lpstr>
      <vt:lpstr>Slide 2</vt:lpstr>
      <vt:lpstr>Slide 3</vt:lpstr>
      <vt:lpstr>LANJUT USIA </vt:lpstr>
      <vt:lpstr>KARANG WERDA </vt:lpstr>
      <vt:lpstr>TUA BERGUNA DAN BERKUALITAS</vt:lpstr>
      <vt:lpstr>KARANG WERDA PILAR UTAMA</vt:lpstr>
      <vt:lpstr>PEMBERDAYAAN KARANG WERDA</vt:lpstr>
      <vt:lpstr>TUJUAN BIMBINGAN KW</vt:lpstr>
      <vt:lpstr>TUJUAN BIMBINGAN KW</vt:lpstr>
      <vt:lpstr>KEGIATAN KARANG WERDA  KOTA MADIUN</vt:lpstr>
      <vt:lpstr>ADMINISTRASI KARANG WERDA</vt:lpstr>
      <vt:lpstr>CONTOH REKAP DATA LANSIA</vt:lpstr>
      <vt:lpstr>CONTOH DATA UEP LANSIA</vt:lpstr>
      <vt:lpstr>CONTOH DATA LANSIA TERLANTAR</vt:lpstr>
      <vt:lpstr>Slide 16</vt:lpstr>
      <vt:lpstr>CONTOH BUKU ADMINISTRASI KARANG WERDA</vt:lpstr>
      <vt:lpstr>CONTOH BUKU ADMINISTRASI KARANG WERDA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khusus tri yuniwati</dc:creator>
  <cp:lastModifiedBy>trytrex</cp:lastModifiedBy>
  <cp:revision>87</cp:revision>
  <dcterms:created xsi:type="dcterms:W3CDTF">2006-08-16T00:00:00Z</dcterms:created>
  <dcterms:modified xsi:type="dcterms:W3CDTF">2017-04-12T01:46:21Z</dcterms:modified>
</cp:coreProperties>
</file>